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84" r:id="rId3"/>
    <p:sldId id="1100" r:id="rId4"/>
    <p:sldId id="295" r:id="rId5"/>
    <p:sldId id="256" r:id="rId6"/>
    <p:sldId id="258" r:id="rId7"/>
    <p:sldId id="281" r:id="rId8"/>
    <p:sldId id="263" r:id="rId9"/>
    <p:sldId id="259" r:id="rId10"/>
    <p:sldId id="260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869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100" b="0" i="0" u="none" strike="noStrike" kern="1200" spc="0" baseline="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Stage A Barrier Distribution</a:t>
            </a:r>
            <a:endParaRPr lang="en-US" sz="18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 lang="en-US" sz="1100" dirty="0">
                <a:solidFill>
                  <a:sysClr val="windowText" lastClr="000000"/>
                </a:solidFill>
              </a:defRPr>
            </a:pPr>
            <a:endParaRPr lang="en-US" sz="11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7403586170187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00" b="0" i="0" u="none" strike="noStrike" kern="1200" spc="0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620725688257388"/>
          <c:y val="0.12487620957465476"/>
          <c:w val="0.53013869643694367"/>
          <c:h val="0.7901535065723508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3F3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AE-431B-A783-B396D01BEA09}"/>
              </c:ext>
            </c:extLst>
          </c:dPt>
          <c:dPt>
            <c:idx val="1"/>
            <c:bubble3D val="0"/>
            <c:spPr>
              <a:solidFill>
                <a:srgbClr val="FFCC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AE-431B-A783-B396D01BEA09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9AE-431B-A783-B396D01BEA0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27D38F73-62C1-493E-BFFD-79162736E75F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8844D8F3-6087-4047-A0F7-C2CE6385F7D4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9AE-431B-A783-B396D01BEA0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5ABB3A9-1CE4-41D9-B35B-9780277AB0EB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389BFD73-C0C0-4386-9B31-5456D0DD7592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9AE-431B-A783-B396D01BEA0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C0A09F-C91B-4B22-B9FE-94AA04E77AFD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89417C4F-D73A-4EA1-8766-2CC48E60C379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9AE-431B-A783-B396D01BEA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'[Stage A Summary Stats for SC Meeting.xlsx]High Level Analysis'!$H$43:$J$43</c:f>
              <c:strCache>
                <c:ptCount val="3"/>
                <c:pt idx="0">
                  <c:v>Prohibitive Barrier</c:v>
                </c:pt>
                <c:pt idx="1">
                  <c:v>Significant Barrier</c:v>
                </c:pt>
                <c:pt idx="2">
                  <c:v>Standard Barrier</c:v>
                </c:pt>
              </c:strCache>
            </c:strRef>
          </c:cat>
          <c:val>
            <c:numRef>
              <c:f>'[Stage A Summary Stats for SC Meeting.xlsx]High Level Analysis'!$H$44:$J$44</c:f>
              <c:numCache>
                <c:formatCode>General</c:formatCode>
                <c:ptCount val="3"/>
                <c:pt idx="0">
                  <c:v>178</c:v>
                </c:pt>
                <c:pt idx="1">
                  <c:v>318</c:v>
                </c:pt>
                <c:pt idx="2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9AE-431B-A783-B396D01BE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9E1B7-4237-4082-B8C7-3B0F7CED0695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F4CDC-EC9F-4811-BB17-31574ED4D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811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>
          <a:extLst>
            <a:ext uri="{FF2B5EF4-FFF2-40B4-BE49-F238E27FC236}">
              <a16:creationId xmlns:a16="http://schemas.microsoft.com/office/drawing/2014/main" id="{51DE59D6-E9A1-FE53-394D-C6B1F9753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df6feefc9e_5_27:notes">
            <a:extLst>
              <a:ext uri="{FF2B5EF4-FFF2-40B4-BE49-F238E27FC236}">
                <a16:creationId xmlns:a16="http://schemas.microsoft.com/office/drawing/2014/main" id="{5E469312-E80A-3C63-F643-FF56FDD877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658" name="Google Shape;658;g2df6feefc9e_5_27:notes">
            <a:extLst>
              <a:ext uri="{FF2B5EF4-FFF2-40B4-BE49-F238E27FC236}">
                <a16:creationId xmlns:a16="http://schemas.microsoft.com/office/drawing/2014/main" id="{85E11E14-5FAE-91B3-1475-38D627A7B3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6084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c41318d69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c41318d69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Natalie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"/>
              <a:t>The Stage A National Rollout included every Division, except for the South Pacific Division (SPD), which was previously screened.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"/>
              <a:t>When looking at the overall results for sites, not including SPD, ~ 9% had standard barriers, ~ 58% had significant barriers, and ~33% had prohibitive barriers.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"/>
              <a:t>When including SPD, the percentage of sites with standard barriers increases, and </a:t>
            </a:r>
            <a:r>
              <a:rPr lang="en-US"/>
              <a:t>the percentage of sites with significant and prohibitive barriers decreases.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-US"/>
              <a:t>[For non-SPD sites, forecast skill is incorporated into Stage A, which the next slides dive into]</a:t>
            </a:r>
            <a:endParaRPr lang="en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228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7C307-EE8C-23A0-E3AE-E927AC4BD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6D5B31-0F1B-24A1-83BB-A2E8B24C0F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FEE69-CF2E-188B-B2C3-5F42EE6BF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B3C50-62B6-4CDA-9174-2FC19612E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51DE9-D372-1F43-7994-529417C8B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9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0D786-6ED5-D760-D97B-92A56458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DCB73F-438E-FC0C-146F-7437F882B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99A74-8F46-2F53-2CD7-8E369962C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24E3D-EE74-7BC3-E65F-A04EFB47B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AA00B-57E9-0114-7E47-3CA1E4617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00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5D65BB-BFB3-9245-A195-044F47C68A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9B73B-C782-1CFF-F4E1-9101E64B1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2B7AB-88B6-CE4C-66DA-20384A9AA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CE0A1A-93D6-DDAD-38B8-02335AFAD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439A7-394F-62C3-3183-255F2202D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40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+Content+PhotoLeft">
  <p:cSld name="Title+Content+PhotoLeft">
    <p:bg>
      <p:bgPr>
        <a:solidFill>
          <a:schemeClr val="lt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-1213900" y="877694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8"/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6347884" cy="5163671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8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body" idx="1"/>
          </p:nvPr>
        </p:nvSpPr>
        <p:spPr>
          <a:xfrm>
            <a:off x="7058525" y="1352391"/>
            <a:ext cx="4784560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1134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66700" y="1028700"/>
            <a:ext cx="11658600" cy="56007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9E246-DB27-040E-95D2-B26EAF143D3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FD0F5C1-A6E1-A37D-C392-0E742FAC1C2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E44F-C564-AFF5-D73D-599A8EB64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0228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9510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02ACA-A4E4-F7D5-A4A9-AEFB2A2FF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83B42-F99F-9F7D-69E1-DB85B1D73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092A0-CD06-E4B8-5091-D339145BB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1287C-3661-AFCF-B87E-E24C0E22A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12403-2214-5696-DD20-4FAF32F1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71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3BA90-616F-2CAB-B902-2A8B519C6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7102E0-E0C1-82F0-A30D-566DB3095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0A047-9A53-BAF6-9B9C-760E8A9B6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04426-84B3-DDE6-00F9-3E596C328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6F9A-1377-A02C-16C3-6D077165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58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F1AF7-EA1D-B66F-2197-E12AC061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67796-0693-0EE8-26EB-2E436F23D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2C85C7-BF48-5598-89A8-2735E92E09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BD0EF4-43B3-3177-2604-6B2B8F114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517BC0-FD58-9E17-1B44-91AE3FFB2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3FCFE-8F74-19FB-5CDC-D58F87A08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4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125B3-A61E-FADF-45A6-6F2085455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960CC-160B-DA01-860B-454DACA25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00F3EC-B3E8-C403-A88C-92B959B1E0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06417B-5409-C5DA-7C39-203CE6C1E3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31E5A8-2BB7-E9D9-B51F-1D07C9525A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616B91-AEA8-6BBA-5BA9-2FE1096B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59A3C9-6780-F4D6-2DCA-8ABBFE38F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AAE228-E222-D117-75EB-7385541A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11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581B-5C78-5C8B-EE26-25C32810A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005963-3322-9689-699B-578A95F71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11FD1-01F5-2E12-46D0-78F3A5C17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553A2-9197-149A-2AA5-DFAC8A744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1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4326AD-E6C9-2F95-693A-6261ADC38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A3A7A4-D7B6-1FBC-CDE0-27640E38D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E6E45-17E9-1590-00C9-5230B9FC9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341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40EB7-48D1-6E8B-4256-256A804DF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334EE-E052-9043-657D-AD3071CD2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66679-E863-43CF-1C09-34293F607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4511AA-C5FC-F699-6CD6-C371EDA31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138BC-FE4A-23DE-F215-7240D6503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977D92-9586-1DA3-FEC9-BD912B999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64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78E1D-178D-3AF7-DEB7-8C0172080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4EDF2D-4A5E-D436-36C5-C6DCDEE093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7CA416-4480-F358-E333-1E07971982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798313-EC53-6571-47F2-6CDBE6C0B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1F44F4-A260-0FEB-765E-1BF18A6FA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E994DF-0A4D-54FD-0B40-8C4EBAF5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49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869CEE-5B78-00C6-78F3-FDE4E1C8A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EBEC3-F110-7C40-6F6B-5FBFCC623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C5B3B9-43A1-404A-A8F6-C4BA7E94B7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DA877A-6E1F-4092-B5CA-5679D1372AA2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53E29-EED8-9B38-4B1F-00DD02C13D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38D9F-DE3E-34CF-1FDC-342AE3018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34FD3F-1209-49CA-AC59-DB98FB61B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0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emf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1999622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vert="horz" wrap="square" lIns="60960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i="1" dirty="0"/>
              <a:t>A Framework for Establishing</a:t>
            </a:r>
            <a:br>
              <a:rPr lang="en-US" sz="3600" i="1" dirty="0"/>
            </a:br>
            <a:r>
              <a:rPr lang="en-US" sz="3600" i="1" dirty="0"/>
              <a:t> FIRO Viability Assessment Pathways</a:t>
            </a:r>
            <a:endParaRPr sz="360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20591B-CE67-1305-E3F7-B87C3837430A}"/>
              </a:ext>
            </a:extLst>
          </p:cNvPr>
          <p:cNvSpPr txBox="1"/>
          <p:nvPr/>
        </p:nvSpPr>
        <p:spPr>
          <a:xfrm>
            <a:off x="954593" y="4220308"/>
            <a:ext cx="58581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Jay Jasperse, P.E.</a:t>
            </a:r>
          </a:p>
          <a:p>
            <a:r>
              <a:rPr lang="en-US" dirty="0"/>
              <a:t>CW3E, Sonoma Water</a:t>
            </a:r>
          </a:p>
          <a:p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/>
              <a:t> Annual Forecast Informed Reservoir Operations Training &amp; Workshop</a:t>
            </a:r>
            <a:r>
              <a:rPr lang="en-US" dirty="0"/>
              <a:t> </a:t>
            </a:r>
          </a:p>
          <a:p>
            <a:r>
              <a:rPr lang="en-US" dirty="0"/>
              <a:t>August 5,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1E007F-2CA3-1133-A49E-6134FDDA6098}"/>
              </a:ext>
            </a:extLst>
          </p:cNvPr>
          <p:cNvSpPr txBox="1"/>
          <p:nvPr/>
        </p:nvSpPr>
        <p:spPr>
          <a:xfrm>
            <a:off x="478304" y="2319601"/>
            <a:ext cx="61395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Leveraging Our Experience to Reduce</a:t>
            </a:r>
          </a:p>
          <a:p>
            <a:pPr algn="ctr"/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FIRO Viability Assessment Timeframes</a:t>
            </a:r>
          </a:p>
          <a:p>
            <a:pPr algn="ctr"/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(Where Appropriate)</a:t>
            </a:r>
            <a:br>
              <a:rPr lang="en-US" sz="1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endParaRPr lang="en-US" dirty="0"/>
          </a:p>
        </p:txBody>
      </p:sp>
      <p:grpSp>
        <p:nvGrpSpPr>
          <p:cNvPr id="5" name="Google Shape;103;g35debc1b0ca_0_210">
            <a:extLst>
              <a:ext uri="{FF2B5EF4-FFF2-40B4-BE49-F238E27FC236}">
                <a16:creationId xmlns:a16="http://schemas.microsoft.com/office/drawing/2014/main" id="{40733BAE-3D56-EA82-FB79-2C74BCAF66BC}"/>
              </a:ext>
            </a:extLst>
          </p:cNvPr>
          <p:cNvGrpSpPr/>
          <p:nvPr/>
        </p:nvGrpSpPr>
        <p:grpSpPr>
          <a:xfrm>
            <a:off x="11309713" y="6046193"/>
            <a:ext cx="877555" cy="811807"/>
            <a:chOff x="11401877" y="306121"/>
            <a:chExt cx="731400" cy="685800"/>
          </a:xfrm>
        </p:grpSpPr>
        <p:sp>
          <p:nvSpPr>
            <p:cNvPr id="6" name="Google Shape;104;g35debc1b0ca_0_210">
              <a:extLst>
                <a:ext uri="{FF2B5EF4-FFF2-40B4-BE49-F238E27FC236}">
                  <a16:creationId xmlns:a16="http://schemas.microsoft.com/office/drawing/2014/main" id="{ECD2F2C8-1F21-E379-2D47-86ECC92AD2D7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415CE052-2EAC-6462-88EF-FA44AD7E425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FC517EFD-6F98-7671-17A7-E69611E81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  <p:pic>
        <p:nvPicPr>
          <p:cNvPr id="15" name="Picture 14" descr="A picture containing text, sky, outdoor, sign&#10;&#10;AI-generated content may be incorrect.">
            <a:extLst>
              <a:ext uri="{FF2B5EF4-FFF2-40B4-BE49-F238E27FC236}">
                <a16:creationId xmlns:a16="http://schemas.microsoft.com/office/drawing/2014/main" id="{637D5BA9-1B36-0F4E-A8BF-C25894ED54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20" y="2779990"/>
            <a:ext cx="4064926" cy="27120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F481-78EA-04FB-0AB9-5832A48C5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63966"/>
            <a:ext cx="12192000" cy="81180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Part II - Elements of FIRO Viability Assessment  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7BA20-2D1C-87B9-BC88-14ECB5126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1742" y="857019"/>
            <a:ext cx="11525458" cy="5815664"/>
          </a:xfrm>
        </p:spPr>
        <p:txBody>
          <a:bodyPr>
            <a:normAutofit/>
          </a:bodyPr>
          <a:lstStyle/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Level of Stakeholder Engagement (Number stakeholders, watershed issues, etc.)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Need for Research &amp; Monitoring Components to Reduce Data Gaps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FIRO Space Guidelines (Conservative vs. ambitious) 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Relative Skill of Precipitation &amp; Streamflow Forecasts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Basis for Streamflow Forecasts (Status of HEFs)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Forecast Verification (Additional verification of meteorological forcings needed?)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Flood Release Considerations (Level/complexity of constraints/regulations)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Reservoir Operations Modeling &amp; Methodologies (Existing or require development?)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Availability of Decision Support Tools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FIRO Alternatives Analysis (Complexity &amp; number of alternatives to evaluate)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Robustness of Evaluation Metrics (Simplified/focused or comprehensive)</a:t>
            </a:r>
          </a:p>
        </p:txBody>
      </p:sp>
      <p:grpSp>
        <p:nvGrpSpPr>
          <p:cNvPr id="5" name="Google Shape;103;g35debc1b0ca_0_210">
            <a:extLst>
              <a:ext uri="{FF2B5EF4-FFF2-40B4-BE49-F238E27FC236}">
                <a16:creationId xmlns:a16="http://schemas.microsoft.com/office/drawing/2014/main" id="{2CD3786E-9AEF-D747-D088-07EEC8237003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6" name="Google Shape;104;g35debc1b0ca_0_210">
              <a:extLst>
                <a:ext uri="{FF2B5EF4-FFF2-40B4-BE49-F238E27FC236}">
                  <a16:creationId xmlns:a16="http://schemas.microsoft.com/office/drawing/2014/main" id="{CB8B3FA2-932C-4BB8-49EE-A1328D5C1738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5E1F5A87-14C1-70A3-665F-B21E6DF62EF0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96EFF66-1B1B-67AC-0BE5-A543A0CA30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21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6BA86-5E35-E994-188C-3BFD190CD6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811807"/>
          </a:xfrm>
        </p:spPr>
        <p:txBody>
          <a:bodyPr/>
          <a:lstStyle/>
          <a:p>
            <a:pPr algn="ctr"/>
            <a:r>
              <a:rPr lang="en-US" sz="3200" b="1" dirty="0"/>
              <a:t>Summary &amp; Recommendations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0F5E4-B167-A54B-6456-A269E9D50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774" y="1100143"/>
            <a:ext cx="11646039" cy="5605457"/>
          </a:xfrm>
        </p:spPr>
        <p:txBody>
          <a:bodyPr>
            <a:normAutofit/>
          </a:bodyPr>
          <a:lstStyle/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There is no simple formula</a:t>
            </a:r>
            <a:r>
              <a:rPr lang="en-US" sz="2400" dirty="0"/>
              <a:t>, this framework offers a thought process to guide decision making </a:t>
            </a:r>
            <a:r>
              <a:rPr lang="en-US" sz="2400" b="1" u="sng" dirty="0"/>
              <a:t>not</a:t>
            </a:r>
            <a:r>
              <a:rPr lang="en-US" sz="2400" dirty="0"/>
              <a:t> a numerical scoring exercise.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One very significant factor for a project can outweigh others </a:t>
            </a:r>
            <a:r>
              <a:rPr lang="en-US" sz="2400" dirty="0"/>
              <a:t>and drive the decision for a particular level of viability analysis</a:t>
            </a:r>
          </a:p>
          <a:p>
            <a:pPr marL="1257278" lvl="1" indent="-342900">
              <a:buFont typeface="Wingdings" panose="05000000000000000000" pitchFamily="2" charset="2"/>
              <a:buChar char="§"/>
            </a:pPr>
            <a:r>
              <a:rPr lang="en-US" dirty="0"/>
              <a:t>Projects with limited funding or short timeframes could promote an expedited/streamlined VA thus likely reducing exploration of greater FIRO benefits 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Recommend multiple people </a:t>
            </a:r>
            <a:r>
              <a:rPr lang="en-US" sz="2400" dirty="0"/>
              <a:t>involved in FIRO project planning with a variety of expertise/perspectives participate in the process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Use this process at the </a:t>
            </a:r>
            <a:r>
              <a:rPr lang="en-US" sz="2400" b="1" dirty="0"/>
              <a:t>inception of new projects</a:t>
            </a:r>
            <a:r>
              <a:rPr lang="en-US" sz="2400" dirty="0"/>
              <a:t>, after Stage B/C screening and before workplan development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Consider more formally </a:t>
            </a:r>
            <a:r>
              <a:rPr lang="en-US" sz="2400" b="1" dirty="0"/>
              <a:t>linking with the FIRO Nationwide Screening Process </a:t>
            </a:r>
            <a:r>
              <a:rPr lang="en-US" sz="2400" dirty="0"/>
              <a:t>(Stage D?) 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The framework is a start</a:t>
            </a:r>
            <a:r>
              <a:rPr lang="en-US" sz="2400" dirty="0"/>
              <a:t>:  Will need refinement &amp; updating as we gain more experience </a:t>
            </a:r>
          </a:p>
        </p:txBody>
      </p:sp>
      <p:grpSp>
        <p:nvGrpSpPr>
          <p:cNvPr id="5" name="Google Shape;103;g35debc1b0ca_0_210">
            <a:extLst>
              <a:ext uri="{FF2B5EF4-FFF2-40B4-BE49-F238E27FC236}">
                <a16:creationId xmlns:a16="http://schemas.microsoft.com/office/drawing/2014/main" id="{E509DA5D-5FC6-BEB8-E6C4-0D87351F3C20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6" name="Google Shape;104;g35debc1b0ca_0_210">
              <a:extLst>
                <a:ext uri="{FF2B5EF4-FFF2-40B4-BE49-F238E27FC236}">
                  <a16:creationId xmlns:a16="http://schemas.microsoft.com/office/drawing/2014/main" id="{31D3DF21-DE55-FCC8-A405-E11415683605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0DC06DF0-6632-540C-2019-C954EFADF25F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B66B44B-1F4E-E3AC-B447-48184E51D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59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>
          <a:extLst>
            <a:ext uri="{FF2B5EF4-FFF2-40B4-BE49-F238E27FC236}">
              <a16:creationId xmlns:a16="http://schemas.microsoft.com/office/drawing/2014/main" id="{A4AEDBE6-117E-7332-5531-480CD25BB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df6feefc9e_5_27">
            <a:extLst>
              <a:ext uri="{FF2B5EF4-FFF2-40B4-BE49-F238E27FC236}">
                <a16:creationId xmlns:a16="http://schemas.microsoft.com/office/drawing/2014/main" id="{3BA39461-1F5E-79FF-3746-BF67C890914D}"/>
              </a:ext>
            </a:extLst>
          </p:cNvPr>
          <p:cNvSpPr txBox="1"/>
          <p:nvPr/>
        </p:nvSpPr>
        <p:spPr>
          <a:xfrm>
            <a:off x="0" y="-815"/>
            <a:ext cx="12192000" cy="707265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R="0" lvl="0" algn="ctr" rtl="0">
              <a:lnSpc>
                <a:spcPct val="8863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FIRO </a:t>
            </a:r>
            <a:r>
              <a:rPr lang="en-US" sz="24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Viability Assessments: </a:t>
            </a:r>
            <a:r>
              <a:rPr lang="en-US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Accelerating the Pace</a:t>
            </a:r>
            <a:endParaRPr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g2df6feefc9e_5_27">
            <a:extLst>
              <a:ext uri="{FF2B5EF4-FFF2-40B4-BE49-F238E27FC236}">
                <a16:creationId xmlns:a16="http://schemas.microsoft.com/office/drawing/2014/main" id="{D6CCF3C2-C0C6-F802-2989-343C512E012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36925" y="985092"/>
            <a:ext cx="5388600" cy="40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US" sz="1800" b="1" dirty="0">
                <a:solidFill>
                  <a:srgbClr val="1E7AA6"/>
                </a:solidFill>
              </a:rPr>
              <a:t>USACE Phase I – Pilot (FY15 – FY21)</a:t>
            </a:r>
            <a:endParaRPr sz="1800" b="1" dirty="0">
              <a:solidFill>
                <a:srgbClr val="1E7AA6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●"/>
            </a:pPr>
            <a:r>
              <a:rPr lang="en-US" sz="1800" dirty="0">
                <a:solidFill>
                  <a:srgbClr val="1E7AA6"/>
                </a:solidFill>
              </a:rPr>
              <a:t>Initial pilot study at Lake Mendocino</a:t>
            </a:r>
            <a:endParaRPr sz="1800" dirty="0">
              <a:solidFill>
                <a:srgbClr val="1E7AA6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endParaRPr sz="1800" b="1" dirty="0">
              <a:solidFill>
                <a:srgbClr val="1E7AA6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US" sz="1800" b="1" dirty="0">
                <a:solidFill>
                  <a:srgbClr val="1E7AA6"/>
                </a:solidFill>
              </a:rPr>
              <a:t>USACE Phase II – Transferability (FY19 – FY24)</a:t>
            </a:r>
            <a:endParaRPr sz="1800" b="1" dirty="0">
              <a:solidFill>
                <a:srgbClr val="1E7AA6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●"/>
            </a:pPr>
            <a:r>
              <a:rPr lang="en-US" sz="1800" dirty="0">
                <a:solidFill>
                  <a:srgbClr val="1E7AA6"/>
                </a:solidFill>
              </a:rPr>
              <a:t>Expanded effort to other pilots</a:t>
            </a:r>
            <a:endParaRPr sz="1800" dirty="0">
              <a:solidFill>
                <a:srgbClr val="1E7AA6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○"/>
            </a:pPr>
            <a:r>
              <a:rPr lang="en-US" sz="1800" dirty="0">
                <a:solidFill>
                  <a:srgbClr val="1E7AA6"/>
                </a:solidFill>
              </a:rPr>
              <a:t>Prado Dam / Seven Oaks Dam</a:t>
            </a:r>
            <a:endParaRPr sz="1800" dirty="0">
              <a:solidFill>
                <a:srgbClr val="1E7AA6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○"/>
            </a:pPr>
            <a:r>
              <a:rPr lang="en-US" sz="1800" dirty="0">
                <a:solidFill>
                  <a:srgbClr val="1E7AA6"/>
                </a:solidFill>
              </a:rPr>
              <a:t>New </a:t>
            </a:r>
            <a:r>
              <a:rPr lang="en-US" sz="1800" dirty="0" err="1">
                <a:solidFill>
                  <a:srgbClr val="1E7AA6"/>
                </a:solidFill>
              </a:rPr>
              <a:t>Bullards</a:t>
            </a:r>
            <a:r>
              <a:rPr lang="en-US" sz="1800" dirty="0">
                <a:solidFill>
                  <a:srgbClr val="1E7AA6"/>
                </a:solidFill>
              </a:rPr>
              <a:t> Bar / Oroville Dams</a:t>
            </a:r>
            <a:endParaRPr sz="1800" dirty="0">
              <a:solidFill>
                <a:srgbClr val="1E7AA6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○"/>
            </a:pPr>
            <a:r>
              <a:rPr lang="en-US" sz="1800" dirty="0">
                <a:solidFill>
                  <a:srgbClr val="1E7AA6"/>
                </a:solidFill>
              </a:rPr>
              <a:t>Howard Hanson Dam</a:t>
            </a:r>
            <a:endParaRPr sz="1800" dirty="0">
              <a:solidFill>
                <a:srgbClr val="1E7AA6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○"/>
            </a:pPr>
            <a:r>
              <a:rPr lang="en-US" sz="1800" dirty="0">
                <a:solidFill>
                  <a:srgbClr val="1E7AA6"/>
                </a:solidFill>
              </a:rPr>
              <a:t>Lake Sonoma</a:t>
            </a:r>
            <a:endParaRPr sz="1800" dirty="0">
              <a:solidFill>
                <a:srgbClr val="1E7AA6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●"/>
            </a:pPr>
            <a:r>
              <a:rPr lang="en-US" sz="1800" dirty="0">
                <a:solidFill>
                  <a:srgbClr val="1E7AA6"/>
                </a:solidFill>
              </a:rPr>
              <a:t>Screening Process Development</a:t>
            </a:r>
            <a:endParaRPr sz="1800" dirty="0">
              <a:solidFill>
                <a:srgbClr val="1E7AA6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7AA6"/>
              </a:buClr>
              <a:buSzPts val="1800"/>
              <a:buFont typeface="Calibri"/>
              <a:buChar char="○"/>
            </a:pPr>
            <a:r>
              <a:rPr lang="en-US" sz="1800" dirty="0">
                <a:solidFill>
                  <a:srgbClr val="1E7AA6"/>
                </a:solidFill>
              </a:rPr>
              <a:t>USACE South Pacific Division dams as testbed</a:t>
            </a:r>
            <a:endParaRPr sz="1800" dirty="0">
              <a:solidFill>
                <a:srgbClr val="FF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</a:pPr>
            <a:endParaRPr sz="1800" dirty="0"/>
          </a:p>
        </p:txBody>
      </p:sp>
      <p:pic>
        <p:nvPicPr>
          <p:cNvPr id="662" name="Google Shape;662;g2df6feefc9e_5_27">
            <a:extLst>
              <a:ext uri="{FF2B5EF4-FFF2-40B4-BE49-F238E27FC236}">
                <a16:creationId xmlns:a16="http://schemas.microsoft.com/office/drawing/2014/main" id="{A7146B79-DEAE-C2AE-7CC1-7432ABD53D5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89592" y="933970"/>
            <a:ext cx="5596175" cy="365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g2df6feefc9e_5_27">
            <a:extLst>
              <a:ext uri="{FF2B5EF4-FFF2-40B4-BE49-F238E27FC236}">
                <a16:creationId xmlns:a16="http://schemas.microsoft.com/office/drawing/2014/main" id="{A573FF5A-369C-8AB6-77FC-3897406A19BE}"/>
              </a:ext>
            </a:extLst>
          </p:cNvPr>
          <p:cNvSpPr/>
          <p:nvPr/>
        </p:nvSpPr>
        <p:spPr>
          <a:xfrm>
            <a:off x="3772889" y="5226011"/>
            <a:ext cx="892800" cy="609000"/>
          </a:xfrm>
          <a:prstGeom prst="rightArrow">
            <a:avLst>
              <a:gd name="adj1" fmla="val 50000"/>
              <a:gd name="adj2" fmla="val 47686"/>
            </a:avLst>
          </a:prstGeom>
          <a:solidFill>
            <a:srgbClr val="005783">
              <a:alpha val="24705"/>
            </a:srgb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g2df6feefc9e_5_27">
            <a:extLst>
              <a:ext uri="{FF2B5EF4-FFF2-40B4-BE49-F238E27FC236}">
                <a16:creationId xmlns:a16="http://schemas.microsoft.com/office/drawing/2014/main" id="{28E8CCED-75BD-E566-D720-43FE28475ADE}"/>
              </a:ext>
            </a:extLst>
          </p:cNvPr>
          <p:cNvSpPr txBox="1"/>
          <p:nvPr/>
        </p:nvSpPr>
        <p:spPr>
          <a:xfrm>
            <a:off x="590400" y="5041061"/>
            <a:ext cx="3088800" cy="9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1E7AA6"/>
                </a:solidFill>
                <a:latin typeface="Calibri"/>
                <a:ea typeface="Calibri"/>
                <a:cs typeface="Calibri"/>
                <a:sym typeface="Calibri"/>
              </a:rPr>
              <a:t>Strategies to enhance efficiency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Google Shape;665;g2df6feefc9e_5_27">
            <a:extLst>
              <a:ext uri="{FF2B5EF4-FFF2-40B4-BE49-F238E27FC236}">
                <a16:creationId xmlns:a16="http://schemas.microsoft.com/office/drawing/2014/main" id="{CB8C531A-23BE-D1AD-61CE-774DCD485FC2}"/>
              </a:ext>
            </a:extLst>
          </p:cNvPr>
          <p:cNvSpPr txBox="1"/>
          <p:nvPr/>
        </p:nvSpPr>
        <p:spPr>
          <a:xfrm>
            <a:off x="4600928" y="4702201"/>
            <a:ext cx="6738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800"/>
            </a:pPr>
            <a:endParaRPr sz="1800" b="0" i="0" u="none" strike="noStrike" cap="none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800"/>
              <a:buFont typeface="Calibri"/>
              <a:buChar char="➔"/>
            </a:pPr>
            <a:r>
              <a:rPr lang="en-US" sz="1800" b="0" i="0" u="none" strike="noStrike" cap="none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Evaluate systems of dams</a:t>
            </a:r>
            <a:endParaRPr sz="1800" b="0" i="0" u="none" strike="noStrike" cap="none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800"/>
              <a:buFont typeface="Calibri"/>
              <a:buChar char="➔"/>
            </a:pPr>
            <a:r>
              <a:rPr lang="en-US" sz="1800" b="0" i="0" u="none" strike="noStrike" cap="none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Apply findings from existing FIRO dams to new dams</a:t>
            </a:r>
            <a:endParaRPr sz="1800" b="0" i="0" u="none" strike="noStrike" cap="none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800"/>
              <a:buFont typeface="Calibri"/>
              <a:buChar char="➔"/>
            </a:pPr>
            <a:r>
              <a:rPr lang="en-US" sz="1800" b="0" i="0" u="none" strike="noStrike" cap="none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Standardize viability assessment process</a:t>
            </a:r>
            <a:endParaRPr sz="1800" b="0" i="0" u="none" strike="noStrike" cap="none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800"/>
              <a:buFont typeface="Calibri"/>
              <a:buChar char="➔"/>
            </a:pPr>
            <a:r>
              <a:rPr lang="en-US" sz="1800" b="0" i="0" u="none" strike="noStrike" cap="none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Conduct engineering evaluations that are used for both FVA and WCM processes</a:t>
            </a:r>
            <a:endParaRPr sz="1800" b="0" i="0" u="none" strike="noStrike" cap="none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g2df6feefc9e_5_27">
            <a:extLst>
              <a:ext uri="{FF2B5EF4-FFF2-40B4-BE49-F238E27FC236}">
                <a16:creationId xmlns:a16="http://schemas.microsoft.com/office/drawing/2014/main" id="{FFED87C6-1423-654C-2B7A-445CB60ECEFA}"/>
              </a:ext>
            </a:extLst>
          </p:cNvPr>
          <p:cNvSpPr/>
          <p:nvPr/>
        </p:nvSpPr>
        <p:spPr>
          <a:xfrm>
            <a:off x="7553800" y="1784500"/>
            <a:ext cx="2735700" cy="1948725"/>
          </a:xfrm>
          <a:custGeom>
            <a:avLst/>
            <a:gdLst/>
            <a:ahLst/>
            <a:cxnLst/>
            <a:rect l="l" t="t" r="r" b="b"/>
            <a:pathLst>
              <a:path w="109428" h="77949" extrusionOk="0">
                <a:moveTo>
                  <a:pt x="0" y="77949"/>
                </a:moveTo>
                <a:cubicBezTo>
                  <a:pt x="9369" y="76950"/>
                  <a:pt x="39849" y="77824"/>
                  <a:pt x="56213" y="71953"/>
                </a:cubicBezTo>
                <a:cubicBezTo>
                  <a:pt x="72577" y="66082"/>
                  <a:pt x="89316" y="54714"/>
                  <a:pt x="98185" y="42722"/>
                </a:cubicBezTo>
                <a:cubicBezTo>
                  <a:pt x="107054" y="30730"/>
                  <a:pt x="107554" y="7120"/>
                  <a:pt x="109428" y="0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g2df6feefc9e_5_27">
            <a:extLst>
              <a:ext uri="{FF2B5EF4-FFF2-40B4-BE49-F238E27FC236}">
                <a16:creationId xmlns:a16="http://schemas.microsoft.com/office/drawing/2014/main" id="{C0996210-694E-E8D2-5E1A-00BB7892EBE8}"/>
              </a:ext>
            </a:extLst>
          </p:cNvPr>
          <p:cNvSpPr txBox="1"/>
          <p:nvPr/>
        </p:nvSpPr>
        <p:spPr>
          <a:xfrm>
            <a:off x="6794975" y="1288275"/>
            <a:ext cx="1768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Number of FIRO pilot sites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oogle Shape;103;g35debc1b0ca_0_210">
            <a:extLst>
              <a:ext uri="{FF2B5EF4-FFF2-40B4-BE49-F238E27FC236}">
                <a16:creationId xmlns:a16="http://schemas.microsoft.com/office/drawing/2014/main" id="{776148C7-A3EA-63CF-F056-6D5CFFE77C7B}"/>
              </a:ext>
            </a:extLst>
          </p:cNvPr>
          <p:cNvGrpSpPr/>
          <p:nvPr/>
        </p:nvGrpSpPr>
        <p:grpSpPr>
          <a:xfrm>
            <a:off x="11309713" y="6046193"/>
            <a:ext cx="877555" cy="811807"/>
            <a:chOff x="11401877" y="306121"/>
            <a:chExt cx="731400" cy="685800"/>
          </a:xfrm>
        </p:grpSpPr>
        <p:sp>
          <p:nvSpPr>
            <p:cNvPr id="7" name="Google Shape;104;g35debc1b0ca_0_210">
              <a:extLst>
                <a:ext uri="{FF2B5EF4-FFF2-40B4-BE49-F238E27FC236}">
                  <a16:creationId xmlns:a16="http://schemas.microsoft.com/office/drawing/2014/main" id="{3BD491E5-6290-82C0-7642-D69BA86F9040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AD495DC0-8A58-ADA7-F697-00F3EBB3A202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97A70F5-E02D-6048-7D14-6976FF9210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291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F03182D-FBA5-8D4C-8F20-12B388BE23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61" y="9559"/>
            <a:ext cx="12162139" cy="811807"/>
          </a:xfrm>
        </p:spPr>
        <p:txBody>
          <a:bodyPr/>
          <a:lstStyle/>
          <a:p>
            <a:pPr algn="ctr"/>
            <a:r>
              <a:rPr lang="en-US" sz="4267" cap="none" dirty="0">
                <a:solidFill>
                  <a:schemeClr val="bg1"/>
                </a:solidFill>
              </a:rPr>
              <a:t>Current FIRO Pilot Project Locations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29A2EE-4232-4740-924C-B80D24674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/>
        </p:blipFill>
        <p:spPr>
          <a:xfrm>
            <a:off x="678320" y="1523556"/>
            <a:ext cx="2946400" cy="52381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B6975B-FFCC-4D4C-9D29-A5FEB7F04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060" y="5558802"/>
            <a:ext cx="372141" cy="3425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C62244-BADF-B84B-AF7D-8ADEB18A2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124655"/>
            <a:ext cx="372141" cy="3425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C69403-9D79-4B46-B8A7-6167EFABE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155" y="1627615"/>
            <a:ext cx="372141" cy="3425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C37981-EF64-4C43-9CD8-5DDF3BF98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343" y="4022215"/>
            <a:ext cx="372141" cy="3425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68EDFC-B39D-D24F-8644-1F69226C9B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751" y="5103998"/>
            <a:ext cx="1689957" cy="11247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AE53B71-A6AA-2F49-90C3-F4AD1440E3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34" y="3648539"/>
            <a:ext cx="1689959" cy="12709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B1C881-0116-1947-BD43-9CBAD96F6F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752" y="990600"/>
            <a:ext cx="1662177" cy="11095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4B9EC96-758D-AD41-893B-32216D7E80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751" y="2309443"/>
            <a:ext cx="1671477" cy="11804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B8D9720-E132-5643-8015-9CB04970245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8048" y="2196174"/>
            <a:ext cx="1646901" cy="956217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3828862-5C9F-6440-AA40-9CB3EEE39DBF}"/>
              </a:ext>
            </a:extLst>
          </p:cNvPr>
          <p:cNvCxnSpPr>
            <a:cxnSpLocks/>
          </p:cNvCxnSpPr>
          <p:nvPr/>
        </p:nvCxnSpPr>
        <p:spPr>
          <a:xfrm flipH="1">
            <a:off x="1761068" y="1557868"/>
            <a:ext cx="1903307" cy="2099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21E56C8-1B47-E84E-A3CF-6ED76E1E40FE}"/>
              </a:ext>
            </a:extLst>
          </p:cNvPr>
          <p:cNvCxnSpPr>
            <a:cxnSpLocks/>
          </p:cNvCxnSpPr>
          <p:nvPr/>
        </p:nvCxnSpPr>
        <p:spPr>
          <a:xfrm flipH="1">
            <a:off x="1876217" y="2865120"/>
            <a:ext cx="1788159" cy="124629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9A310F8-E677-F54D-B7FE-3818EC288F08}"/>
              </a:ext>
            </a:extLst>
          </p:cNvPr>
          <p:cNvCxnSpPr>
            <a:cxnSpLocks/>
          </p:cNvCxnSpPr>
          <p:nvPr/>
        </p:nvCxnSpPr>
        <p:spPr>
          <a:xfrm flipH="1">
            <a:off x="1510453" y="4267200"/>
            <a:ext cx="2153920" cy="67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83ED2CF-3581-0C41-A96C-3B52C376AF64}"/>
              </a:ext>
            </a:extLst>
          </p:cNvPr>
          <p:cNvCxnSpPr>
            <a:cxnSpLocks/>
          </p:cNvCxnSpPr>
          <p:nvPr/>
        </p:nvCxnSpPr>
        <p:spPr>
          <a:xfrm flipH="1">
            <a:off x="2675468" y="5655733"/>
            <a:ext cx="1002453" cy="406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26777CFC-7966-9648-BCFB-53FD04580C61}"/>
              </a:ext>
            </a:extLst>
          </p:cNvPr>
          <p:cNvSpPr txBox="1"/>
          <p:nvPr/>
        </p:nvSpPr>
        <p:spPr>
          <a:xfrm>
            <a:off x="6668827" y="868662"/>
            <a:ext cx="4686293" cy="1241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Howard Hanson Dam</a:t>
            </a:r>
          </a:p>
          <a:p>
            <a:r>
              <a:rPr lang="en-US" sz="1867" dirty="0"/>
              <a:t>Green River, Seattle District USACE</a:t>
            </a:r>
          </a:p>
          <a:p>
            <a:r>
              <a:rPr lang="en-US" sz="1867" b="1" dirty="0"/>
              <a:t>Willamette Valley (up to 14 Dams)</a:t>
            </a:r>
            <a:endParaRPr lang="en-US" sz="1867" dirty="0"/>
          </a:p>
          <a:p>
            <a:r>
              <a:rPr lang="en-US" sz="1867" dirty="0"/>
              <a:t>Willamette River, Portland District USACE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8D00A5E-A298-4749-A812-025A5A63BF13}"/>
              </a:ext>
            </a:extLst>
          </p:cNvPr>
          <p:cNvSpPr txBox="1"/>
          <p:nvPr/>
        </p:nvSpPr>
        <p:spPr>
          <a:xfrm>
            <a:off x="6694949" y="2083903"/>
            <a:ext cx="5100451" cy="152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New </a:t>
            </a:r>
            <a:r>
              <a:rPr lang="en-US" sz="1867" b="1" dirty="0" err="1"/>
              <a:t>Bullards</a:t>
            </a:r>
            <a:r>
              <a:rPr lang="en-US" sz="1867" b="1" dirty="0"/>
              <a:t> Bar Dam</a:t>
            </a:r>
          </a:p>
          <a:p>
            <a:r>
              <a:rPr lang="en-US" sz="1867" dirty="0"/>
              <a:t>Yuba River, Yuba Water Agency </a:t>
            </a:r>
          </a:p>
          <a:p>
            <a:r>
              <a:rPr lang="en-US" sz="1867" b="1" dirty="0"/>
              <a:t>Oroville Dam</a:t>
            </a:r>
          </a:p>
          <a:p>
            <a:r>
              <a:rPr lang="en-US" sz="1867" dirty="0"/>
              <a:t>Feather River, CA Dept. of Water Resources</a:t>
            </a:r>
          </a:p>
          <a:p>
            <a:r>
              <a:rPr lang="en-US" sz="1867" dirty="0"/>
              <a:t>Sacramento District, USACE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7D351BD-77B7-FB48-95EE-A02D2B099F39}"/>
              </a:ext>
            </a:extLst>
          </p:cNvPr>
          <p:cNvSpPr txBox="1"/>
          <p:nvPr/>
        </p:nvSpPr>
        <p:spPr>
          <a:xfrm>
            <a:off x="6741124" y="3733800"/>
            <a:ext cx="5064589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Lake Mendocino</a:t>
            </a:r>
          </a:p>
          <a:p>
            <a:r>
              <a:rPr lang="en-US" sz="1867" b="1" dirty="0"/>
              <a:t>Lake Sonoma</a:t>
            </a:r>
            <a:endParaRPr lang="en-US" sz="1867" dirty="0"/>
          </a:p>
          <a:p>
            <a:r>
              <a:rPr lang="en-US" sz="1867" dirty="0"/>
              <a:t>Russian River, San Francisco District USACE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DBE7CBB-719E-5145-9714-E67ACED8D46A}"/>
              </a:ext>
            </a:extLst>
          </p:cNvPr>
          <p:cNvSpPr txBox="1"/>
          <p:nvPr/>
        </p:nvSpPr>
        <p:spPr>
          <a:xfrm>
            <a:off x="6811203" y="5109285"/>
            <a:ext cx="5064589" cy="1241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Prado Dam</a:t>
            </a:r>
          </a:p>
          <a:p>
            <a:r>
              <a:rPr lang="en-US" sz="1867" b="1" dirty="0"/>
              <a:t>Seven Oaks Dam</a:t>
            </a:r>
            <a:endParaRPr lang="en-US" sz="1867" dirty="0"/>
          </a:p>
          <a:p>
            <a:r>
              <a:rPr lang="en-US" sz="1867" dirty="0"/>
              <a:t>Santa Ana River, Los Angeles District USACE,</a:t>
            </a:r>
          </a:p>
          <a:p>
            <a:r>
              <a:rPr lang="en-US" sz="1867" dirty="0"/>
              <a:t>San Bernardino County Flood Control District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B84887-5E97-B363-AB6E-A9454E8E1F5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155" y="4996443"/>
            <a:ext cx="1499620" cy="1124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E5E50F-6BA6-FA9A-1F48-58FB499EC4F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7984" y="3565133"/>
            <a:ext cx="1689960" cy="10641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978D67A-59D4-C3D8-DD12-28976F89F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920" y="2407259"/>
            <a:ext cx="372141" cy="3425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9594CB-3C95-835D-C134-069CFD54693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977" y="743541"/>
            <a:ext cx="1143613" cy="1429516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BC58ED7-ACC3-F328-26EB-3846C1855188}"/>
              </a:ext>
            </a:extLst>
          </p:cNvPr>
          <p:cNvCxnSpPr>
            <a:cxnSpLocks/>
          </p:cNvCxnSpPr>
          <p:nvPr/>
        </p:nvCxnSpPr>
        <p:spPr>
          <a:xfrm flipH="1">
            <a:off x="1533578" y="1696472"/>
            <a:ext cx="3963474" cy="8713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7C57992-AB5D-830B-63E9-65038E8CDB5B}"/>
              </a:ext>
            </a:extLst>
          </p:cNvPr>
          <p:cNvSpPr txBox="1"/>
          <p:nvPr/>
        </p:nvSpPr>
        <p:spPr>
          <a:xfrm>
            <a:off x="8742926" y="3743021"/>
            <a:ext cx="177267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FVA Complete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F42B13-8B73-E540-089A-FDD43BE90479}"/>
              </a:ext>
            </a:extLst>
          </p:cNvPr>
          <p:cNvSpPr txBox="1"/>
          <p:nvPr/>
        </p:nvSpPr>
        <p:spPr>
          <a:xfrm>
            <a:off x="8235597" y="5103998"/>
            <a:ext cx="177267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FVA Complete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381386-EE22-B37F-2FE9-D8B895B9878D}"/>
              </a:ext>
            </a:extLst>
          </p:cNvPr>
          <p:cNvSpPr txBox="1"/>
          <p:nvPr/>
        </p:nvSpPr>
        <p:spPr>
          <a:xfrm>
            <a:off x="9740925" y="2065406"/>
            <a:ext cx="177267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FVA Complete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B2B634-9A74-F842-0AD8-B63E230D877B}"/>
              </a:ext>
            </a:extLst>
          </p:cNvPr>
          <p:cNvSpPr txBox="1"/>
          <p:nvPr/>
        </p:nvSpPr>
        <p:spPr>
          <a:xfrm>
            <a:off x="8742926" y="2650803"/>
            <a:ext cx="177267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FVA Complete</a:t>
            </a:r>
          </a:p>
        </p:txBody>
      </p:sp>
    </p:spTree>
    <p:extLst>
      <p:ext uri="{BB962C8B-B14F-4D97-AF65-F5344CB8AC3E}">
        <p14:creationId xmlns:p14="http://schemas.microsoft.com/office/powerpoint/2010/main" val="2102222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4AA66D-B490-16F6-9D4B-6EF0C8072B8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5451395" cy="5163671"/>
          </a:xfrm>
        </p:spPr>
        <p:txBody>
          <a:bodyPr>
            <a:normAutofit/>
          </a:bodyPr>
          <a:lstStyle/>
          <a:p>
            <a:r>
              <a:rPr lang="en-US" sz="2400" b="1" dirty="0"/>
              <a:t>Stage A Nationwide Screening Process Results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B32470-48A4-607C-98D5-E5F4CB0DC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2396" indent="0">
              <a:buNone/>
            </a:pPr>
            <a:endParaRPr lang="en-US"/>
          </a:p>
          <a:p>
            <a:pPr lvl="1"/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C27AB18-475B-43BA-B183-2AEBE892EE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7583933"/>
              </p:ext>
            </p:extLst>
          </p:nvPr>
        </p:nvGraphicFramePr>
        <p:xfrm>
          <a:off x="51087" y="2470771"/>
          <a:ext cx="5305437" cy="2950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6AFBF6CF-AFFF-C5E4-128B-7A478A806FFD}"/>
              </a:ext>
            </a:extLst>
          </p:cNvPr>
          <p:cNvGrpSpPr/>
          <p:nvPr/>
        </p:nvGrpSpPr>
        <p:grpSpPr>
          <a:xfrm>
            <a:off x="575266" y="5328094"/>
            <a:ext cx="5047171" cy="527316"/>
            <a:chOff x="2303185" y="4274321"/>
            <a:chExt cx="3785378" cy="39548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106D4B2-D24A-1B03-7FCD-154168D0841E}"/>
                </a:ext>
              </a:extLst>
            </p:cNvPr>
            <p:cNvSpPr/>
            <p:nvPr/>
          </p:nvSpPr>
          <p:spPr>
            <a:xfrm>
              <a:off x="2303185" y="4274321"/>
              <a:ext cx="3785378" cy="395487"/>
            </a:xfrm>
            <a:prstGeom prst="rect">
              <a:avLst/>
            </a:prstGeom>
            <a:solidFill>
              <a:srgbClr val="3A638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6B78644-CC76-A68D-4F0F-F38FACD3E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79499" y="4344998"/>
              <a:ext cx="3650296" cy="274344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471DA7B-BAC5-4637-C8FA-5B65E5D9A5BF}"/>
              </a:ext>
            </a:extLst>
          </p:cNvPr>
          <p:cNvSpPr txBox="1"/>
          <p:nvPr/>
        </p:nvSpPr>
        <p:spPr>
          <a:xfrm>
            <a:off x="5774369" y="1536633"/>
            <a:ext cx="63665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Stage A National Rollout: </a:t>
            </a:r>
            <a:r>
              <a:rPr lang="en-US" sz="2000" dirty="0"/>
              <a:t>Sep – Nov 2024</a:t>
            </a:r>
          </a:p>
          <a:p>
            <a:pPr marL="800100" lvl="1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584</a:t>
            </a:r>
            <a:r>
              <a:rPr lang="en-US" sz="2000" dirty="0"/>
              <a:t> dams screened (USACE owned/operated &amp; Section 7 dams)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Main goal of Stage A: </a:t>
            </a:r>
            <a:r>
              <a:rPr lang="en-US" sz="2000" dirty="0"/>
              <a:t>Eliminate sites where FIRO is not possible</a:t>
            </a:r>
            <a:endParaRPr lang="en-US" sz="2000" b="1" dirty="0"/>
          </a:p>
          <a:p>
            <a:pPr marL="800100" lvl="1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b="1" dirty="0"/>
              <a:t>1/3 of sites are not suitable for FIRO </a:t>
            </a:r>
            <a:r>
              <a:rPr lang="en-US" sz="2000" dirty="0"/>
              <a:t>(at least one </a:t>
            </a:r>
            <a:r>
              <a:rPr lang="en-US" sz="2000" b="1" dirty="0">
                <a:solidFill>
                  <a:srgbClr val="FF0000"/>
                </a:solidFill>
              </a:rPr>
              <a:t>prohibitive</a:t>
            </a:r>
            <a:r>
              <a:rPr lang="en-US" sz="2000" dirty="0"/>
              <a:t> barrier identified)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Stages B and C will further explore the potential FIRO suitability of sites with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00B050"/>
                </a:solidFill>
              </a:rPr>
              <a:t>standard</a:t>
            </a:r>
            <a:r>
              <a:rPr lang="en-US" sz="2000" b="1" dirty="0"/>
              <a:t>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FFC000"/>
                </a:solidFill>
              </a:rPr>
              <a:t>significant</a:t>
            </a:r>
            <a:r>
              <a:rPr lang="en-US" sz="2000" dirty="0"/>
              <a:t> barriers</a:t>
            </a:r>
          </a:p>
          <a:p>
            <a:pPr marL="800100" lvl="1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During Stage B, additional barriers may be identified</a:t>
            </a:r>
          </a:p>
          <a:p>
            <a:pPr marL="800100" lvl="1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Outcome of Stages B and C are recommended next steps for each site</a:t>
            </a:r>
          </a:p>
          <a:p>
            <a:pPr>
              <a:buClr>
                <a:srgbClr val="FF0000"/>
              </a:buClr>
            </a:pPr>
            <a:endParaRPr lang="en-US" sz="2000" dirty="0"/>
          </a:p>
          <a:p>
            <a:r>
              <a:rPr lang="en-US" sz="2000" b="1" dirty="0"/>
              <a:t>Note: </a:t>
            </a:r>
            <a:r>
              <a:rPr lang="en-US" sz="2000" dirty="0"/>
              <a:t>Results are preliminary and subject to update</a:t>
            </a:r>
          </a:p>
        </p:txBody>
      </p:sp>
      <p:sp>
        <p:nvSpPr>
          <p:cNvPr id="8" name="Google Shape;660;g2df6feefc9e_5_27">
            <a:extLst>
              <a:ext uri="{FF2B5EF4-FFF2-40B4-BE49-F238E27FC236}">
                <a16:creationId xmlns:a16="http://schemas.microsoft.com/office/drawing/2014/main" id="{DCBD7FDF-4AC5-9E5A-75D3-4D2ADF9D119D}"/>
              </a:ext>
            </a:extLst>
          </p:cNvPr>
          <p:cNvSpPr txBox="1"/>
          <p:nvPr/>
        </p:nvSpPr>
        <p:spPr>
          <a:xfrm>
            <a:off x="0" y="-815"/>
            <a:ext cx="12192000" cy="707265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R="0" lvl="0" algn="ctr" rtl="0">
              <a:lnSpc>
                <a:spcPct val="8863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Scaling From FIRO Pilot Programs to Nationwide Implementation</a:t>
            </a:r>
            <a:endParaRPr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15936D-7C1C-6AA1-BD65-BD2A126641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2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1B2FA8-8336-FA6C-59BD-91E12E7142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0"/>
            <a:ext cx="12192000" cy="811807"/>
          </a:xfrm>
        </p:spPr>
        <p:txBody>
          <a:bodyPr/>
          <a:lstStyle/>
          <a:p>
            <a:pPr algn="ctr"/>
            <a:r>
              <a:rPr lang="en-US" sz="2800" dirty="0"/>
              <a:t>Identify Pathways for FIRO Viability Assessments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6C2512-A43E-72AB-A589-85B6D6148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859" y="1063883"/>
            <a:ext cx="8641582" cy="53067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u="sng" dirty="0"/>
              <a:t>Challenge: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How can we scale up FIRO assessments to meet increased demand while maintaining integrity of analysis recognizing each reservoir is unique: </a:t>
            </a:r>
          </a:p>
          <a:p>
            <a:pPr marL="952485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Explore potential benefits</a:t>
            </a:r>
          </a:p>
          <a:p>
            <a:pPr marL="952485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Characterize risks</a:t>
            </a:r>
          </a:p>
          <a:p>
            <a:pPr marL="0" indent="0">
              <a:buNone/>
            </a:pPr>
            <a:endParaRPr lang="en-US" sz="2400" b="1" u="sng" dirty="0"/>
          </a:p>
          <a:p>
            <a:pPr marL="0" indent="0">
              <a:buNone/>
            </a:pPr>
            <a:r>
              <a:rPr lang="en-US" sz="2600" b="1" u="sng" dirty="0"/>
              <a:t>Leverage Our FIRO Experience:</a:t>
            </a:r>
          </a:p>
          <a:p>
            <a:pPr marL="461963" indent="-461963">
              <a:buFont typeface="Wingdings" panose="05000000000000000000" pitchFamily="2" charset="2"/>
              <a:buChar char="§"/>
            </a:pPr>
            <a:r>
              <a:rPr lang="en-US" sz="2400" dirty="0"/>
              <a:t>Develop a methodology to inform decision-making regarding the appropriate level of viability assessment for a given FIRO project</a:t>
            </a:r>
          </a:p>
          <a:p>
            <a:pPr marL="461963" indent="-461963">
              <a:buFont typeface="Wingdings" panose="05000000000000000000" pitchFamily="2" charset="2"/>
              <a:buChar char="§"/>
            </a:pPr>
            <a:r>
              <a:rPr lang="en-US" sz="2400" dirty="0"/>
              <a:t>Leverage information developed via FIRO Nationwide Screening Process to support determination of appropriate viability assessment track</a:t>
            </a:r>
          </a:p>
          <a:p>
            <a:pPr marL="0" indent="0"/>
            <a:endParaRPr lang="en-US" sz="2400" b="1" u="sng" dirty="0"/>
          </a:p>
          <a:p>
            <a:pPr marL="0" indent="0">
              <a:buNone/>
            </a:pPr>
            <a:r>
              <a:rPr lang="en-US" sz="2800" b="1" u="sng" dirty="0"/>
              <a:t>Intended Users:</a:t>
            </a:r>
          </a:p>
          <a:p>
            <a:pPr marL="461963" indent="-461963">
              <a:buFont typeface="Wingdings" panose="05000000000000000000" pitchFamily="2" charset="2"/>
              <a:buChar char="§"/>
            </a:pPr>
            <a:r>
              <a:rPr lang="en-US" sz="2400" dirty="0"/>
              <a:t>USACE &amp; Local Water Agencies: Support decisions for FIRO project planning.  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grpSp>
        <p:nvGrpSpPr>
          <p:cNvPr id="3" name="Google Shape;103;g35debc1b0ca_0_210">
            <a:extLst>
              <a:ext uri="{FF2B5EF4-FFF2-40B4-BE49-F238E27FC236}">
                <a16:creationId xmlns:a16="http://schemas.microsoft.com/office/drawing/2014/main" id="{759731B6-193F-5259-C437-E11742C0BBD5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6" name="Google Shape;104;g35debc1b0ca_0_210">
              <a:extLst>
                <a:ext uri="{FF2B5EF4-FFF2-40B4-BE49-F238E27FC236}">
                  <a16:creationId xmlns:a16="http://schemas.microsoft.com/office/drawing/2014/main" id="{CD519784-8CDB-80D0-149E-9129323EA09F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55383D22-ECAA-7CC5-5761-89E6962B82D1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51443AC-089B-40AF-BC1C-885640331C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  <p:pic>
        <p:nvPicPr>
          <p:cNvPr id="10" name="Picture 9" descr="A person walking on a dirt road in a forest&#10;&#10;AI-generated content may be incorrect.">
            <a:extLst>
              <a:ext uri="{FF2B5EF4-FFF2-40B4-BE49-F238E27FC236}">
                <a16:creationId xmlns:a16="http://schemas.microsoft.com/office/drawing/2014/main" id="{58E3FB55-7E0A-4CAF-2941-DAA460AEA9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441" y="1801839"/>
            <a:ext cx="2820977" cy="352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4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1B2FA8-8336-FA6C-59BD-91E12E7142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274525"/>
            <a:ext cx="12192000" cy="811807"/>
          </a:xfrm>
        </p:spPr>
        <p:txBody>
          <a:bodyPr/>
          <a:lstStyle/>
          <a:p>
            <a:pPr algn="ctr"/>
            <a:r>
              <a:rPr lang="en-US" sz="2800" b="1" dirty="0"/>
              <a:t>Background:  </a:t>
            </a:r>
            <a:r>
              <a:rPr lang="en-US" sz="2800" i="1" dirty="0"/>
              <a:t>Pathways for FIRO Viability Assessments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6C2512-A43E-72AB-A589-85B6D6148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787" y="828163"/>
            <a:ext cx="7799780" cy="5437292"/>
          </a:xfrm>
        </p:spPr>
        <p:txBody>
          <a:bodyPr>
            <a:normAutofit/>
          </a:bodyPr>
          <a:lstStyle/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b="1" dirty="0"/>
              <a:t>Leverage experience </a:t>
            </a:r>
            <a:r>
              <a:rPr lang="en-US" sz="2400" dirty="0"/>
              <a:t>obtained from planning and implementing FIRO pilot projects in California and Washington.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Framework is a “</a:t>
            </a:r>
            <a:r>
              <a:rPr lang="en-US" sz="2400" b="1" dirty="0"/>
              <a:t>work in progress</a:t>
            </a:r>
            <a:r>
              <a:rPr lang="en-US" sz="2400" dirty="0"/>
              <a:t>” and should be modified as new information becomes available.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Assumes that Stages B/C of the FIRO Nationwide Screening Process </a:t>
            </a:r>
            <a:r>
              <a:rPr lang="en-US" sz="2400" b="1" dirty="0"/>
              <a:t>has been completed </a:t>
            </a:r>
            <a:r>
              <a:rPr lang="en-US" sz="2400" dirty="0"/>
              <a:t>prior to use for a given project. 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Framework </a:t>
            </a:r>
            <a:r>
              <a:rPr lang="en-US" sz="2400" b="1" dirty="0"/>
              <a:t>links sections/questions of Stage B Screening Process </a:t>
            </a:r>
            <a:r>
              <a:rPr lang="en-US" sz="2400" dirty="0"/>
              <a:t>to specific elements/factor for each viability assessment track.  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sz="2400" dirty="0"/>
              <a:t>Determination of most appropriate FIRO viability assessment track is </a:t>
            </a:r>
            <a:r>
              <a:rPr lang="en-US" sz="2400" b="1" dirty="0"/>
              <a:t>not a “cookbook” exercise and requires judgement and careful deliberation</a:t>
            </a:r>
            <a:r>
              <a:rPr lang="en-US" sz="2400" dirty="0"/>
              <a:t>.</a:t>
            </a:r>
          </a:p>
        </p:txBody>
      </p:sp>
      <p:grpSp>
        <p:nvGrpSpPr>
          <p:cNvPr id="6" name="Google Shape;103;g35debc1b0ca_0_210">
            <a:extLst>
              <a:ext uri="{FF2B5EF4-FFF2-40B4-BE49-F238E27FC236}">
                <a16:creationId xmlns:a16="http://schemas.microsoft.com/office/drawing/2014/main" id="{90064F3B-38B0-2B36-678C-8B9512BEE5DA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7" name="Google Shape;104;g35debc1b0ca_0_210">
              <a:extLst>
                <a:ext uri="{FF2B5EF4-FFF2-40B4-BE49-F238E27FC236}">
                  <a16:creationId xmlns:a16="http://schemas.microsoft.com/office/drawing/2014/main" id="{E3425DD4-9010-6FCB-AAAF-10BC6514BA32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209297E3-D8F3-47AE-F69F-E9ADE944911E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9DD9F840-6E7B-9ED8-5476-5FBEF8D2F0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6EBE0E0E-0947-466C-6B43-ED7551108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0341" y="1145043"/>
            <a:ext cx="3385758" cy="278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02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7BF9B1E-68B0-6B18-995A-089297731B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298657" y="1040891"/>
            <a:ext cx="6347884" cy="5163671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Expedited Viability Assessment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No Preliminary Viability Assessment (PVA)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Brief Workplan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Final Viability Assessment (FVA)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Timeframe goal ~2+ years</a:t>
            </a:r>
          </a:p>
          <a:p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Streamlined Viability Assessment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No PVA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Brief Workplan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FVA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Timeframe goal ~3+ years</a:t>
            </a:r>
          </a:p>
          <a:p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Full Viability Assessment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Optional PVA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Detailed Workplan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FVA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Timeframe goal &gt;4 years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B8A450-1883-756C-9A25-F4C5585F8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811807"/>
          </a:xfrm>
        </p:spPr>
        <p:txBody>
          <a:bodyPr/>
          <a:lstStyle/>
          <a:p>
            <a:pPr algn="ctr"/>
            <a:r>
              <a:rPr lang="en-US" dirty="0"/>
              <a:t>Viability Assessment Categories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D44D2F-454F-EB74-5B91-FF6DBA530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  <p:grpSp>
        <p:nvGrpSpPr>
          <p:cNvPr id="6" name="Google Shape;103;g35debc1b0ca_0_210">
            <a:extLst>
              <a:ext uri="{FF2B5EF4-FFF2-40B4-BE49-F238E27FC236}">
                <a16:creationId xmlns:a16="http://schemas.microsoft.com/office/drawing/2014/main" id="{5307FBEE-69D0-F6A2-5316-281FA6CFEA69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7" name="Google Shape;104;g35debc1b0ca_0_210">
              <a:extLst>
                <a:ext uri="{FF2B5EF4-FFF2-40B4-BE49-F238E27FC236}">
                  <a16:creationId xmlns:a16="http://schemas.microsoft.com/office/drawing/2014/main" id="{B7B66CA8-1855-54D4-9F86-DD1070681283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83380AF6-E977-4063-4564-5E6D196840C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Google Shape;89;p18">
            <a:extLst>
              <a:ext uri="{FF2B5EF4-FFF2-40B4-BE49-F238E27FC236}">
                <a16:creationId xmlns:a16="http://schemas.microsoft.com/office/drawing/2014/main" id="{9001DBBE-CABC-8C04-D5D2-448AE64FAE12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198" y="1651584"/>
            <a:ext cx="4201899" cy="4672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53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402293-0393-D678-A184-039724DDD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44" y="1336249"/>
            <a:ext cx="9349567" cy="521527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C0CDDA7-4845-1DED-EE3F-0E864B1B0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20133"/>
            <a:ext cx="12192000" cy="81180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200" dirty="0"/>
              <a:t>General Characteristics for Viability Assessment Tracks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4837FE-AE49-4C5B-6903-EE3E1409CF17}"/>
              </a:ext>
            </a:extLst>
          </p:cNvPr>
          <p:cNvSpPr txBox="1"/>
          <p:nvPr/>
        </p:nvSpPr>
        <p:spPr>
          <a:xfrm>
            <a:off x="1477108" y="6027842"/>
            <a:ext cx="9053565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Level of FIRO Benefit ~ Level of Effort</a:t>
            </a:r>
          </a:p>
        </p:txBody>
      </p:sp>
      <p:grpSp>
        <p:nvGrpSpPr>
          <p:cNvPr id="8" name="Google Shape;103;g35debc1b0ca_0_210">
            <a:extLst>
              <a:ext uri="{FF2B5EF4-FFF2-40B4-BE49-F238E27FC236}">
                <a16:creationId xmlns:a16="http://schemas.microsoft.com/office/drawing/2014/main" id="{7E75B14F-6FA2-3E7A-B576-EEFBB14A6797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9" name="Google Shape;104;g35debc1b0ca_0_210">
              <a:extLst>
                <a:ext uri="{FF2B5EF4-FFF2-40B4-BE49-F238E27FC236}">
                  <a16:creationId xmlns:a16="http://schemas.microsoft.com/office/drawing/2014/main" id="{3729597E-8209-5CBC-1BB4-2999DBD11392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FD76D637-DD22-EA85-3C46-909F64715F7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4B180D9-2EA8-69B5-EB42-84C183E62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10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1B2FA8-8336-FA6C-59BD-91E12E7142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964"/>
            <a:ext cx="12192000" cy="811807"/>
          </a:xfrm>
        </p:spPr>
        <p:txBody>
          <a:bodyPr/>
          <a:lstStyle/>
          <a:p>
            <a:pPr algn="ctr"/>
            <a:r>
              <a:rPr lang="en-US" sz="2800" b="1" dirty="0"/>
              <a:t>Part I - Context:  </a:t>
            </a:r>
            <a:br>
              <a:rPr lang="en-US" dirty="0"/>
            </a:br>
            <a:r>
              <a:rPr lang="en-US" sz="2800" i="1" dirty="0"/>
              <a:t>Description of Assessment Track &amp; Site-Specific Conditions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6C2512-A43E-72AB-A589-85B6D6148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373" y="1275461"/>
            <a:ext cx="8139434" cy="5163671"/>
          </a:xfrm>
        </p:spPr>
        <p:txBody>
          <a:bodyPr/>
          <a:lstStyle/>
          <a:p>
            <a:pPr marL="304793" indent="0"/>
            <a:r>
              <a:rPr lang="en-US" sz="2400" b="1" dirty="0"/>
              <a:t>General complexity of issues related to the proposed project facility</a:t>
            </a:r>
          </a:p>
          <a:p>
            <a:pPr marL="647693" indent="-342900">
              <a:buFont typeface="Arial" panose="020B0604020202020204" pitchFamily="34" charset="0"/>
              <a:buChar char="•"/>
            </a:pPr>
            <a:r>
              <a:rPr lang="en-US" dirty="0"/>
              <a:t>Existing capital infrastructure or planned modifications?</a:t>
            </a:r>
          </a:p>
          <a:p>
            <a:pPr marL="647693" indent="-342900">
              <a:buFont typeface="Arial" panose="020B0604020202020204" pitchFamily="34" charset="0"/>
              <a:buChar char="•"/>
            </a:pPr>
            <a:r>
              <a:rPr lang="en-US" dirty="0"/>
              <a:t>Environmental: Permitting/regulatory issues?</a:t>
            </a:r>
          </a:p>
          <a:p>
            <a:pPr marL="647693" indent="-342900">
              <a:buFont typeface="Arial" panose="020B0604020202020204" pitchFamily="34" charset="0"/>
              <a:buChar char="•"/>
            </a:pPr>
            <a:r>
              <a:rPr lang="en-US" dirty="0"/>
              <a:t>Political issues, history of conflict?</a:t>
            </a:r>
          </a:p>
          <a:p>
            <a:pPr marL="304793" indent="0"/>
            <a:r>
              <a:rPr lang="en-US" sz="2400" b="1" dirty="0"/>
              <a:t>Data gaps and challenges</a:t>
            </a:r>
          </a:p>
          <a:p>
            <a:pPr marL="647693" indent="-342900">
              <a:buFont typeface="Arial" panose="020B0604020202020204" pitchFamily="34" charset="0"/>
              <a:buChar char="•"/>
            </a:pPr>
            <a:r>
              <a:rPr lang="en-US" dirty="0"/>
              <a:t>Significance of technical data gaps</a:t>
            </a:r>
          </a:p>
          <a:p>
            <a:pPr marL="647693" indent="-342900">
              <a:buFont typeface="Arial" panose="020B0604020202020204" pitchFamily="34" charset="0"/>
              <a:buChar char="•"/>
            </a:pPr>
            <a:r>
              <a:rPr lang="en-US" dirty="0"/>
              <a:t>Willingness of stakeholders to work together to address challenges</a:t>
            </a:r>
          </a:p>
          <a:p>
            <a:pPr marL="304793" indent="0"/>
            <a:r>
              <a:rPr lang="en-US" sz="2400" b="1" dirty="0"/>
              <a:t>Number of reservoirs (single or system)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dirty="0"/>
              <a:t>Single or system of reservoirs with multiple control points?</a:t>
            </a:r>
          </a:p>
          <a:p>
            <a:pPr marL="304793" indent="0"/>
            <a:r>
              <a:rPr lang="en-US" sz="2400" b="1" dirty="0"/>
              <a:t>Status of water control manual update</a:t>
            </a:r>
          </a:p>
          <a:p>
            <a:pPr marL="647693" indent="-342900">
              <a:buFont typeface="Wingdings" panose="05000000000000000000" pitchFamily="2" charset="2"/>
              <a:buChar char="§"/>
            </a:pPr>
            <a:r>
              <a:rPr lang="en-US" dirty="0"/>
              <a:t>Planned? Funded? In-process?</a:t>
            </a:r>
          </a:p>
        </p:txBody>
      </p:sp>
      <p:grpSp>
        <p:nvGrpSpPr>
          <p:cNvPr id="3" name="Google Shape;103;g35debc1b0ca_0_210">
            <a:extLst>
              <a:ext uri="{FF2B5EF4-FFF2-40B4-BE49-F238E27FC236}">
                <a16:creationId xmlns:a16="http://schemas.microsoft.com/office/drawing/2014/main" id="{E7CF1567-3D17-EC5D-5CB2-88967FFB871E}"/>
              </a:ext>
            </a:extLst>
          </p:cNvPr>
          <p:cNvGrpSpPr/>
          <p:nvPr/>
        </p:nvGrpSpPr>
        <p:grpSpPr>
          <a:xfrm>
            <a:off x="11314445" y="6046193"/>
            <a:ext cx="877555" cy="811807"/>
            <a:chOff x="11401877" y="306121"/>
            <a:chExt cx="731400" cy="685800"/>
          </a:xfrm>
        </p:grpSpPr>
        <p:sp>
          <p:nvSpPr>
            <p:cNvPr id="6" name="Google Shape;104;g35debc1b0ca_0_210">
              <a:extLst>
                <a:ext uri="{FF2B5EF4-FFF2-40B4-BE49-F238E27FC236}">
                  <a16:creationId xmlns:a16="http://schemas.microsoft.com/office/drawing/2014/main" id="{A51F7E9A-3F47-1421-86F7-526585EBA824}"/>
                </a:ext>
              </a:extLst>
            </p:cNvPr>
            <p:cNvSpPr/>
            <p:nvPr/>
          </p:nvSpPr>
          <p:spPr>
            <a:xfrm>
              <a:off x="11401877" y="306121"/>
              <a:ext cx="731400" cy="685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" name="Google Shape;105;g35debc1b0ca_0_210" descr="CW3E-Logo-Horizontal-FullColor.png">
              <a:extLst>
                <a:ext uri="{FF2B5EF4-FFF2-40B4-BE49-F238E27FC236}">
                  <a16:creationId xmlns:a16="http://schemas.microsoft.com/office/drawing/2014/main" id="{FA1B6332-311D-03A8-ACC4-B6415FF3223F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8868"/>
            <a:stretch/>
          </p:blipFill>
          <p:spPr>
            <a:xfrm>
              <a:off x="11439743" y="322869"/>
              <a:ext cx="691715" cy="6523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6DA1078-4C16-8431-0DA7-C95749BE9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21015"/>
            <a:ext cx="956608" cy="736985"/>
          </a:xfrm>
          <a:prstGeom prst="rect">
            <a:avLst/>
          </a:prstGeom>
        </p:spPr>
      </p:pic>
      <p:pic>
        <p:nvPicPr>
          <p:cNvPr id="3076" name="Picture 4" descr="Contextual Elements. This is not a framework. This is not a… | by Ivan  Netto | UX Collective">
            <a:extLst>
              <a:ext uri="{FF2B5EF4-FFF2-40B4-BE49-F238E27FC236}">
                <a16:creationId xmlns:a16="http://schemas.microsoft.com/office/drawing/2014/main" id="{5C23AE78-515B-753D-ADC6-6E45A989D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958" y="1566041"/>
            <a:ext cx="3812336" cy="214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396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FF3F3F"/>
    </a:accent1>
    <a:accent2>
      <a:srgbClr val="FFCC66"/>
    </a:accent2>
    <a:accent3>
      <a:srgbClr val="8ED973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5B8DE4F4-D5CB-46BF-B4AF-BC4CBD6ECBD6}"/>
</file>

<file path=customXml/itemProps2.xml><?xml version="1.0" encoding="utf-8"?>
<ds:datastoreItem xmlns:ds="http://schemas.openxmlformats.org/officeDocument/2006/customXml" ds:itemID="{0FB22490-3FC7-46C1-B8F6-AD435D96173A}"/>
</file>

<file path=customXml/itemProps3.xml><?xml version="1.0" encoding="utf-8"?>
<ds:datastoreItem xmlns:ds="http://schemas.openxmlformats.org/officeDocument/2006/customXml" ds:itemID="{C243D712-F8BA-4963-B4B3-B52D94FB72EB}"/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1088</Words>
  <Application>Microsoft Office PowerPoint</Application>
  <PresentationFormat>Widescreen</PresentationFormat>
  <Paragraphs>141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Wingdings</vt:lpstr>
      <vt:lpstr>Office Theme</vt:lpstr>
      <vt:lpstr>A Framework for Establishing  FIRO Viability Assessment Pathways</vt:lpstr>
      <vt:lpstr>PowerPoint Presentation</vt:lpstr>
      <vt:lpstr>Current FIRO Pilot Project Locations</vt:lpstr>
      <vt:lpstr>PowerPoint Presentation</vt:lpstr>
      <vt:lpstr>Identify Pathways for FIRO Viability Assessments</vt:lpstr>
      <vt:lpstr>Background:  Pathways for FIRO Viability Assessments</vt:lpstr>
      <vt:lpstr>Viability Assessment Categories </vt:lpstr>
      <vt:lpstr>General Characteristics for Viability Assessment Tracks</vt:lpstr>
      <vt:lpstr>Part I - Context:   Description of Assessment Track &amp; Site-Specific Conditions</vt:lpstr>
      <vt:lpstr>Part II - Elements of FIRO Viability Assessment  </vt:lpstr>
      <vt:lpstr>Summary &amp; 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 Jasperse</dc:creator>
  <cp:lastModifiedBy>Jay Jasperse</cp:lastModifiedBy>
  <cp:revision>153</cp:revision>
  <dcterms:created xsi:type="dcterms:W3CDTF">2024-07-16T19:39:19Z</dcterms:created>
  <dcterms:modified xsi:type="dcterms:W3CDTF">2025-08-03T15:03:29Z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